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6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3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82" r:id="rId2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47" Type="http://schemas.openxmlformats.org/officeDocument/2006/relationships/slide" Target="slides/slide131.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981DADAA-A31A-4391-CDD9-35C264CF672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B531AEE9-C640-25E1-100D-F4BB78528398}"/>
              </a:ext>
            </a:extLst>
          </p:cNvPr>
          <p:cNvSpPr>
            <a:spLocks noGrp="1"/>
          </p:cNvSpPr>
          <p:nvPr>
            <p:ph type="body" idx="1"/>
          </p:nvPr>
        </p:nvSpPr>
        <p:spPr/>
        <p:txBody>
          <a:bodyPr/>
          <a:lstStyle/>
          <a:p>
            <a:pPr eaLnBrk="1" fontAlgn="auto" hangingPunct="1">
              <a:spcBef>
                <a:spcPts val="0"/>
              </a:spcBef>
              <a:spcAft>
                <a:spcPts val="0"/>
              </a:spcAft>
              <a:defRPr/>
            </a:pPr>
            <a:r>
              <a:rPr lang="en-US" dirty="0"/>
              <a:t>This slide lists the most commonly known federal student aid programs. Information about the others is available at the URL shown on the slide.</a:t>
            </a:r>
          </a:p>
          <a:p>
            <a:pPr eaLnBrk="1" fontAlgn="auto" hangingPunct="1">
              <a:spcBef>
                <a:spcPts val="0"/>
              </a:spcBef>
              <a:spcAft>
                <a:spcPts val="0"/>
              </a:spcAft>
              <a:defRPr/>
            </a:pPr>
            <a:endParaRPr lang="en-US" dirty="0"/>
          </a:p>
          <a:p>
            <a:pPr eaLnBrk="1" fontAlgn="auto" hangingPunct="1">
              <a:spcBef>
                <a:spcPts val="0"/>
              </a:spcBef>
              <a:spcAft>
                <a:spcPts val="0"/>
              </a:spcAft>
              <a:defRPr/>
            </a:pPr>
            <a:r>
              <a:rPr lang="en-US" dirty="0"/>
              <a:t>The maximum awards listed on this slide are just that: maximum awards. There is no guarantee that any single student will receive the maximum award from any program. </a:t>
            </a:r>
          </a:p>
          <a:p>
            <a:pPr marL="171450" indent="-171450" eaLnBrk="1" fontAlgn="auto" hangingPunct="1">
              <a:spcBef>
                <a:spcPts val="0"/>
              </a:spcBef>
              <a:spcAft>
                <a:spcPts val="0"/>
              </a:spcAft>
              <a:buFont typeface="Arial" pitchFamily="34" charset="0"/>
              <a:buChar char="•"/>
              <a:defRPr/>
            </a:pPr>
            <a:r>
              <a:rPr lang="en-US" dirty="0"/>
              <a:t>Not all schools participate in all of these programs.</a:t>
            </a:r>
          </a:p>
          <a:p>
            <a:pPr marL="171450" indent="-171450" eaLnBrk="1" fontAlgn="auto" hangingPunct="1">
              <a:spcBef>
                <a:spcPts val="0"/>
              </a:spcBef>
              <a:spcAft>
                <a:spcPts val="0"/>
              </a:spcAft>
              <a:buFont typeface="Arial" pitchFamily="34" charset="0"/>
              <a:buChar char="•"/>
              <a:defRPr/>
            </a:pPr>
            <a:r>
              <a:rPr lang="en-US" dirty="0"/>
              <a:t>The student must have a significant level of financial need in order to receive maximum grant awards.</a:t>
            </a:r>
          </a:p>
          <a:p>
            <a:pPr marL="171450" indent="-171450" eaLnBrk="1" fontAlgn="auto" hangingPunct="1">
              <a:spcBef>
                <a:spcPts val="0"/>
              </a:spcBef>
              <a:spcAft>
                <a:spcPts val="0"/>
              </a:spcAft>
              <a:buFont typeface="Arial" pitchFamily="34" charset="0"/>
              <a:buChar char="•"/>
              <a:defRPr/>
            </a:pPr>
            <a:r>
              <a:rPr lang="en-US" dirty="0"/>
              <a:t>Students should be aware that Federal Work-Study funds may run out, so it is important to apply as early as possible.</a:t>
            </a:r>
          </a:p>
          <a:p>
            <a:pPr marL="171450" indent="-171450" eaLnBrk="1" fontAlgn="auto" hangingPunct="1">
              <a:spcBef>
                <a:spcPts val="0"/>
              </a:spcBef>
              <a:spcAft>
                <a:spcPts val="0"/>
              </a:spcAft>
              <a:buFont typeface="Arial" pitchFamily="34" charset="0"/>
              <a:buChar char="•"/>
              <a:defRPr/>
            </a:pPr>
            <a:r>
              <a:rPr lang="en-US" dirty="0"/>
              <a:t>(Note that the Direct PLUS Loan is also available to graduate and professional students, but this example is for an incoming freshman, so we’ve only mentioned that the parent can get a PLUS.)</a:t>
            </a:r>
          </a:p>
          <a:p>
            <a:pPr marL="171450" indent="-171450" eaLnBrk="1" fontAlgn="auto" hangingPunct="1">
              <a:spcBef>
                <a:spcPts val="0"/>
              </a:spcBef>
              <a:spcAft>
                <a:spcPts val="0"/>
              </a:spcAft>
              <a:buFont typeface="Arial" pitchFamily="34" charset="0"/>
              <a:buChar char="•"/>
              <a:defRPr/>
            </a:pPr>
            <a:endParaRPr lang="en-US" dirty="0"/>
          </a:p>
          <a:p>
            <a:pPr eaLnBrk="1" fontAlgn="auto" hangingPunct="1">
              <a:spcBef>
                <a:spcPts val="0"/>
              </a:spcBef>
              <a:spcAft>
                <a:spcPts val="0"/>
              </a:spcAft>
              <a:buFont typeface="Arial" pitchFamily="34" charset="0"/>
              <a:buNone/>
              <a:defRPr/>
            </a:pPr>
            <a:r>
              <a:rPr lang="en-US" dirty="0"/>
              <a:t>You may wish to hand out the document “Federal Student Aid at a Glance” (available at the URL on the slide) to your attendees to provide them a high-level understanding of federal student aid.</a:t>
            </a:r>
          </a:p>
          <a:p>
            <a:pPr eaLnBrk="1" fontAlgn="auto" hangingPunct="1">
              <a:spcBef>
                <a:spcPts val="0"/>
              </a:spcBef>
              <a:spcAft>
                <a:spcPts val="0"/>
              </a:spcAft>
              <a:defRPr/>
            </a:pPr>
            <a:endParaRPr lang="en-US" dirty="0"/>
          </a:p>
        </p:txBody>
      </p:sp>
      <p:sp>
        <p:nvSpPr>
          <p:cNvPr id="40964" name="Slide Number Placeholder 3">
            <a:extLst>
              <a:ext uri="{FF2B5EF4-FFF2-40B4-BE49-F238E27FC236}">
                <a16:creationId xmlns:a16="http://schemas.microsoft.com/office/drawing/2014/main" id="{35B1EAFE-7E3C-1C80-53A6-5A6E2CAE71F4}"/>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86A3FC28-5D45-4B09-8D39-6C17CB84378E}"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457200" rtl="0" eaLnBrk="1" fontAlgn="base" latinLnBrk="0" hangingPunct="1">
                <a:lnSpc>
                  <a:spcPct val="100000"/>
                </a:lnSpc>
                <a:spcBef>
                  <a:spcPct val="0"/>
                </a:spcBef>
                <a:spcAft>
                  <a:spcPct val="0"/>
                </a:spcAft>
                <a:buClrTx/>
                <a:buSzTx/>
                <a:buFontTx/>
                <a:buNone/>
                <a:tabLst/>
                <a:defRPr/>
              </a:pPr>
              <a:t>131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899.xml"/><Relationship Id="rId2" Type="http://schemas.openxmlformats.org/officeDocument/2006/relationships/notesSlide" Target="../notesSlides/notesSlide63.xml"/><Relationship Id="rId3" Type="http://schemas.openxmlformats.org/officeDocument/2006/relationships/hyperlink" Target="studentaid.gov/glance" TargetMode="External"/></Relationships>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0FB-52A9-6C5A-BD6E-D7F3A4AAF540}"/>
              </a:ext>
            </a:extLst>
          </p:cNvPr>
          <p:cNvSpPr>
            <a:spLocks noGrp="1"/>
          </p:cNvSpPr>
          <p:nvPr>
            <p:ph type="title"/>
          </p:nvPr>
        </p:nvSpPr>
        <p:spPr>
          <a:xfrm>
            <a:off x="460359" y="414309"/>
            <a:ext cx="8553450" cy="647700"/>
          </a:xfrm>
        </p:spPr>
        <p:txBody>
          <a:bodyPr>
            <a:normAutofit fontScale="90000"/>
          </a:bodyPr>
          <a:lstStyle/>
          <a:p>
            <a:pPr eaLnBrk="1" fontAlgn="auto" hangingPunct="1">
              <a:spcAft>
                <a:spcPts val="0"/>
              </a:spcAft>
              <a:defRPr/>
            </a:pPr>
            <a:r>
              <a:rPr lang="en-US" dirty="0"/>
              <a:t>How much federal student aid can I get?</a:t>
            </a:r>
          </a:p>
        </p:txBody>
      </p:sp>
      <p:sp>
        <p:nvSpPr>
          <p:cNvPr id="3" name="Content Placeholder 2">
            <a:extLst>
              <a:ext uri="{FF2B5EF4-FFF2-40B4-BE49-F238E27FC236}">
                <a16:creationId xmlns:a16="http://schemas.microsoft.com/office/drawing/2014/main" id="{B6A909BB-4BAA-F8B2-D492-2D12502FE646}"/>
              </a:ext>
            </a:extLst>
          </p:cNvPr>
          <p:cNvSpPr>
            <a:spLocks noGrp="1"/>
          </p:cNvSpPr>
          <p:nvPr>
            <p:ph idx="1"/>
          </p:nvPr>
        </p:nvSpPr>
        <p:spPr>
          <a:xfrm>
            <a:off x="501650" y="1143000"/>
            <a:ext cx="8229600" cy="4297363"/>
          </a:xfrm>
        </p:spPr>
        <p:txBody>
          <a:bodyPr/>
          <a:lstStyle/>
          <a:p>
            <a:pPr marL="0" indent="0" eaLnBrk="1" fontAlgn="auto" hangingPunct="1">
              <a:spcAft>
                <a:spcPts val="0"/>
              </a:spcAft>
              <a:buFont typeface="Arial"/>
              <a:buNone/>
              <a:defRPr/>
            </a:pPr>
            <a:r>
              <a:rPr lang="en-US" sz="2800" dirty="0"/>
              <a:t>Maximum amounts for the major programs for a dependent freshman in 2017-18:</a:t>
            </a:r>
          </a:p>
          <a:p>
            <a:pPr eaLnBrk="1" fontAlgn="auto" hangingPunct="1">
              <a:spcAft>
                <a:spcPts val="0"/>
              </a:spcAft>
              <a:buFont typeface="Arial"/>
              <a:buChar char="•"/>
              <a:defRPr/>
            </a:pPr>
            <a:r>
              <a:rPr lang="en-US" sz="2800" dirty="0"/>
              <a:t>Federal Pell Grant: $5,920</a:t>
            </a:r>
          </a:p>
          <a:p>
            <a:pPr eaLnBrk="1" fontAlgn="auto" hangingPunct="1">
              <a:spcAft>
                <a:spcPts val="0"/>
              </a:spcAft>
              <a:buFont typeface="Arial"/>
              <a:buChar char="•"/>
              <a:defRPr/>
            </a:pPr>
            <a:r>
              <a:rPr lang="en-US" sz="2800" dirty="0"/>
              <a:t>Federal Work-Study: depends on funds available at school</a:t>
            </a:r>
          </a:p>
          <a:p>
            <a:pPr eaLnBrk="1" fontAlgn="auto" hangingPunct="1">
              <a:spcAft>
                <a:spcPts val="0"/>
              </a:spcAft>
              <a:buFont typeface="Arial"/>
              <a:buChar char="•"/>
              <a:defRPr/>
            </a:pPr>
            <a:r>
              <a:rPr lang="en-US" sz="2800" dirty="0"/>
              <a:t>Direct Subsidized and Unsubsidized Loans: $5,500 total</a:t>
            </a:r>
          </a:p>
          <a:p>
            <a:pPr eaLnBrk="1" fontAlgn="auto" hangingPunct="1">
              <a:spcAft>
                <a:spcPts val="0"/>
              </a:spcAft>
              <a:buFont typeface="Arial"/>
              <a:buChar char="•"/>
              <a:defRPr/>
            </a:pPr>
            <a:r>
              <a:rPr lang="en-US" sz="2800" dirty="0"/>
              <a:t>Direct PLUS Loan (for parents): COA minus other aid received</a:t>
            </a:r>
          </a:p>
          <a:p>
            <a:pPr marL="0" indent="0" eaLnBrk="1" fontAlgn="auto" hangingPunct="1">
              <a:spcAft>
                <a:spcPts val="0"/>
              </a:spcAft>
              <a:buFont typeface="Arial"/>
              <a:buNone/>
              <a:defRPr/>
            </a:pPr>
            <a:endParaRPr lang="en-US" sz="1400" dirty="0"/>
          </a:p>
          <a:p>
            <a:pPr marL="0" indent="0" eaLnBrk="1" fontAlgn="auto" hangingPunct="1">
              <a:spcAft>
                <a:spcPts val="0"/>
              </a:spcAft>
              <a:buFont typeface="Arial"/>
              <a:buNone/>
              <a:defRPr/>
            </a:pPr>
            <a:r>
              <a:rPr lang="en-US" sz="2800" dirty="0"/>
              <a:t>Funds from other programs are available; see </a:t>
            </a:r>
            <a:r>
              <a:rPr lang="en-US" sz="2800" dirty="0">
                <a:hlinkClick r:id="rId3" action="ppaction://hlinkfile"/>
              </a:rPr>
              <a:t>StudentAid.gov/glance</a:t>
            </a:r>
            <a:r>
              <a:rPr lang="en-US" sz="2800" dirty="0"/>
              <a:t> for details.</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